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67" r:id="rId2"/>
    <p:sldId id="368" r:id="rId3"/>
    <p:sldId id="370" r:id="rId4"/>
    <p:sldId id="371" r:id="rId5"/>
    <p:sldId id="372" r:id="rId6"/>
    <p:sldId id="373" r:id="rId7"/>
    <p:sldId id="411" r:id="rId8"/>
    <p:sldId id="374" r:id="rId9"/>
    <p:sldId id="375" r:id="rId10"/>
    <p:sldId id="376" r:id="rId11"/>
    <p:sldId id="378" r:id="rId12"/>
    <p:sldId id="412" r:id="rId13"/>
    <p:sldId id="379" r:id="rId14"/>
    <p:sldId id="380" r:id="rId15"/>
    <p:sldId id="382" r:id="rId16"/>
    <p:sldId id="381" r:id="rId17"/>
    <p:sldId id="383" r:id="rId18"/>
    <p:sldId id="384" r:id="rId19"/>
    <p:sldId id="385" r:id="rId20"/>
    <p:sldId id="387" r:id="rId21"/>
    <p:sldId id="386" r:id="rId22"/>
    <p:sldId id="389" r:id="rId23"/>
    <p:sldId id="388" r:id="rId24"/>
    <p:sldId id="390" r:id="rId25"/>
    <p:sldId id="392" r:id="rId26"/>
    <p:sldId id="391" r:id="rId27"/>
    <p:sldId id="393" r:id="rId28"/>
    <p:sldId id="394" r:id="rId29"/>
    <p:sldId id="399" r:id="rId30"/>
    <p:sldId id="395" r:id="rId31"/>
    <p:sldId id="400" r:id="rId32"/>
    <p:sldId id="401" r:id="rId33"/>
    <p:sldId id="413" r:id="rId34"/>
    <p:sldId id="414" r:id="rId35"/>
    <p:sldId id="415" r:id="rId36"/>
    <p:sldId id="416" r:id="rId37"/>
    <p:sldId id="417" r:id="rId38"/>
    <p:sldId id="404" r:id="rId39"/>
    <p:sldId id="405" r:id="rId40"/>
    <p:sldId id="407" r:id="rId41"/>
    <p:sldId id="408" r:id="rId42"/>
    <p:sldId id="406" r:id="rId43"/>
    <p:sldId id="409" r:id="rId44"/>
    <p:sldId id="41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E6"/>
    <a:srgbClr val="207A4B"/>
    <a:srgbClr val="660066"/>
    <a:srgbClr val="191EF9"/>
    <a:srgbClr val="029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9673" autoAdjust="0"/>
  </p:normalViewPr>
  <p:slideViewPr>
    <p:cSldViewPr>
      <p:cViewPr varScale="1">
        <p:scale>
          <a:sx n="83" d="100"/>
          <a:sy n="83" d="100"/>
        </p:scale>
        <p:origin x="14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04C1A-0244-4FF6-AEC5-B11DD6730907}" type="datetimeFigureOut">
              <a:rPr lang="en-IN" smtClean="0"/>
              <a:t>30-12-2020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C3CCA-8952-4FA9-B18D-6D462D355E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0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Network Theorems 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8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Superposition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To apply the superposition principle:</a:t>
            </a:r>
          </a:p>
          <a:p>
            <a:pPr marL="0" indent="0" algn="just">
              <a:buNone/>
            </a:pPr>
            <a:r>
              <a:rPr lang="en-IN" sz="2800" b="1" i="1" dirty="0">
                <a:solidFill>
                  <a:srgbClr val="0404E6"/>
                </a:solidFill>
              </a:rPr>
              <a:t>Consider one independent source </a:t>
            </a:r>
            <a:r>
              <a:rPr lang="en-IN" sz="2800" dirty="0"/>
              <a:t>at a time while all </a:t>
            </a:r>
            <a:r>
              <a:rPr lang="en-IN" sz="2800" b="1" i="1" dirty="0">
                <a:solidFill>
                  <a:srgbClr val="FF0000"/>
                </a:solidFill>
              </a:rPr>
              <a:t>other</a:t>
            </a:r>
            <a:r>
              <a:rPr lang="en-IN" sz="2800" dirty="0"/>
              <a:t> independent sources are </a:t>
            </a:r>
            <a:r>
              <a:rPr lang="en-IN" sz="2800" b="1" i="1" dirty="0">
                <a:solidFill>
                  <a:srgbClr val="660066"/>
                </a:solidFill>
              </a:rPr>
              <a:t>set to zero. </a:t>
            </a:r>
            <a:r>
              <a:rPr lang="en-IN" sz="2800" dirty="0"/>
              <a:t>This implies that we replace every voltage source by 0 V (or a short circuit), and every current source by 0 A (or an open circuit). This way we obtain a simpler and more manageable circuit.</a:t>
            </a:r>
          </a:p>
          <a:p>
            <a:pPr marL="0" indent="0" algn="just">
              <a:buNone/>
            </a:pPr>
            <a:r>
              <a:rPr lang="en-IN" sz="2800" b="1" i="1" dirty="0">
                <a:solidFill>
                  <a:srgbClr val="029830"/>
                </a:solidFill>
              </a:rPr>
              <a:t>Dependent sources are left intact</a:t>
            </a:r>
            <a:r>
              <a:rPr lang="en-IN" sz="2800" dirty="0"/>
              <a:t> because they are controlled by circuit variables.</a:t>
            </a:r>
          </a:p>
        </p:txBody>
      </p:sp>
    </p:spTree>
    <p:extLst>
      <p:ext uri="{BB962C8B-B14F-4D97-AF65-F5344CB8AC3E}">
        <p14:creationId xmlns:p14="http://schemas.microsoft.com/office/powerpoint/2010/main" val="3257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Use the superposition theorem to find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dirty="0"/>
                  <a:t> in the circuit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617" r="-2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17" t="11460" r="20717" b="48957"/>
          <a:stretch/>
        </p:blipFill>
        <p:spPr>
          <a:xfrm>
            <a:off x="96076" y="2819400"/>
            <a:ext cx="4475924" cy="19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4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C52E-2572-4F8A-9F6E-CBB18102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superposition theorem find </a:t>
            </a:r>
            <a:r>
              <a:rPr lang="en-US" i="1" dirty="0" err="1"/>
              <a:t>v</a:t>
            </a:r>
            <a:r>
              <a:rPr lang="en-US" baseline="-25000" dirty="0" err="1"/>
              <a:t>o</a:t>
            </a:r>
            <a:r>
              <a:rPr lang="en-US" dirty="0"/>
              <a:t> in the circuit shown below.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7E836-237C-4C98-BE2C-927FA1C31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31" y="2133600"/>
            <a:ext cx="5029869" cy="21945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7CC42-A28C-42C0-956D-81D3F333C069}"/>
              </a:ext>
            </a:extLst>
          </p:cNvPr>
          <p:cNvSpPr txBox="1"/>
          <p:nvPr/>
        </p:nvSpPr>
        <p:spPr>
          <a:xfrm>
            <a:off x="1752600" y="457200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3AA7"/>
                </a:solidFill>
                <a:latin typeface="ItcKabel-Bold"/>
              </a:rPr>
              <a:t>Answer: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6 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5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60" t="30209" r="45315" b="23958"/>
          <a:stretch/>
        </p:blipFill>
        <p:spPr>
          <a:xfrm>
            <a:off x="457200" y="2438400"/>
            <a:ext cx="41148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3900" y="1666409"/>
                <a:ext cx="73914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dirty="0"/>
                  <a:t> in the circuit shown using superposition.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666409"/>
                <a:ext cx="7391400" cy="523220"/>
              </a:xfrm>
              <a:prstGeom prst="rect">
                <a:avLst/>
              </a:prstGeom>
              <a:blipFill>
                <a:blip r:embed="rId3"/>
                <a:stretch>
                  <a:fillRect l="-1733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95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2800" dirty="0"/>
              <a:t>Source transformation is another tool for simplifying circuits.</a:t>
            </a:r>
          </a:p>
          <a:p>
            <a:pPr algn="just"/>
            <a:r>
              <a:rPr lang="en-IN" sz="2800" dirty="0"/>
              <a:t>A common goal in source transformation is to </a:t>
            </a:r>
            <a:r>
              <a:rPr lang="en-IN" sz="2800" b="1" i="1" dirty="0">
                <a:solidFill>
                  <a:srgbClr val="029830"/>
                </a:solidFill>
              </a:rPr>
              <a:t>end up </a:t>
            </a:r>
            <a:r>
              <a:rPr lang="en-IN" sz="2800" dirty="0"/>
              <a:t>with </a:t>
            </a:r>
            <a:r>
              <a:rPr lang="en-IN" sz="2800" b="1" i="1" dirty="0">
                <a:solidFill>
                  <a:srgbClr val="0404E6"/>
                </a:solidFill>
              </a:rPr>
              <a:t>either </a:t>
            </a:r>
            <a:r>
              <a:rPr lang="en-IN" sz="2800" b="1" i="1" dirty="0">
                <a:solidFill>
                  <a:srgbClr val="FF0000"/>
                </a:solidFill>
              </a:rPr>
              <a:t>all</a:t>
            </a:r>
            <a:r>
              <a:rPr lang="en-IN" sz="2800" b="1" i="1" dirty="0">
                <a:solidFill>
                  <a:srgbClr val="0404E6"/>
                </a:solidFill>
              </a:rPr>
              <a:t> current sources or all voltage sources in the circuit.</a:t>
            </a:r>
          </a:p>
          <a:p>
            <a:pPr algn="just"/>
            <a:r>
              <a:rPr lang="en-IN" sz="2800" dirty="0"/>
              <a:t>An ideal independent voltage source maintains a constant voltage between its terminals regardless of the current that flows through it. But an ideal voltage source does not exist. Similarly, an ideal current source does not exist. </a:t>
            </a:r>
          </a:p>
        </p:txBody>
      </p:sp>
    </p:spTree>
    <p:extLst>
      <p:ext uri="{BB962C8B-B14F-4D97-AF65-F5344CB8AC3E}">
        <p14:creationId xmlns:p14="http://schemas.microsoft.com/office/powerpoint/2010/main" val="330805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602" t="13542" r="14275" b="10417"/>
          <a:stretch/>
        </p:blipFill>
        <p:spPr>
          <a:xfrm>
            <a:off x="4607417" y="4536309"/>
            <a:ext cx="2160890" cy="1772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02" t="30209" r="42387" b="14583"/>
          <a:stretch/>
        </p:blipFill>
        <p:spPr>
          <a:xfrm>
            <a:off x="2209800" y="4445990"/>
            <a:ext cx="1955133" cy="1884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A practical voltage source has an internal resistance which, to be accounted for, it is represented with an external resistance in series with the voltage source. </a:t>
            </a:r>
          </a:p>
          <a:p>
            <a:pPr marL="0" indent="0" algn="just">
              <a:buNone/>
            </a:pPr>
            <a:r>
              <a:rPr lang="en-IN" sz="2800" dirty="0"/>
              <a:t>Likewise a practical current source has an internal conductance which is represented as a resistance (or conductance) in parallel with the current source.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2703353" y="6484487"/>
            <a:ext cx="5049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FF0000"/>
                </a:solidFill>
              </a:rPr>
              <a:t>Figure: Practical voltage and current sources</a:t>
            </a:r>
          </a:p>
        </p:txBody>
      </p:sp>
    </p:spTree>
    <p:extLst>
      <p:ext uri="{BB962C8B-B14F-4D97-AF65-F5344CB8AC3E}">
        <p14:creationId xmlns:p14="http://schemas.microsoft.com/office/powerpoint/2010/main" val="426908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31" t="15625" r="25988" b="21875"/>
          <a:stretch/>
        </p:blipFill>
        <p:spPr>
          <a:xfrm>
            <a:off x="2590800" y="4648200"/>
            <a:ext cx="2707934" cy="1911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55637"/>
          </a:xfrm>
        </p:spPr>
        <p:txBody>
          <a:bodyPr>
            <a:normAutofit fontScale="90000"/>
          </a:bodyPr>
          <a:lstStyle/>
          <a:p>
            <a:r>
              <a:rPr lang="en-IN" dirty="0"/>
              <a:t>Source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source transformation</a:t>
                </a:r>
                <a:r>
                  <a:rPr lang="en-IN" sz="2800" dirty="0"/>
                  <a:t> is the process of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replacing a voltage source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sz="2800" dirty="0"/>
                  <a:t> in series with a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sz="2800" dirty="0"/>
                  <a:t>  by a </a:t>
                </a:r>
                <a:r>
                  <a:rPr lang="en-IN" sz="2800" b="1" i="1" dirty="0">
                    <a:solidFill>
                      <a:srgbClr val="029830"/>
                    </a:solidFill>
                  </a:rPr>
                  <a:t>current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sz="2800" dirty="0"/>
                  <a:t> in parallel with a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IN" sz="2800" dirty="0"/>
                  <a:t>, or vice versa.</a:t>
                </a:r>
              </a:p>
              <a:p>
                <a:pPr marL="0" indent="0" algn="just">
                  <a:buNone/>
                </a:pPr>
                <a:r>
                  <a:rPr lang="en-IN" sz="2800" dirty="0"/>
                  <a:t>The two circuits shown are equivalent—provided they have the same voltage-current relation at terminals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800" dirty="0"/>
                  <a:t>.  That is, a load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IN" sz="2800" dirty="0"/>
                  <a:t> in either circuits will give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en-IN" sz="2800" dirty="0"/>
                  <a:t>. That is possible only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0"/>
                <a:ext cx="8229600" cy="4525963"/>
              </a:xfrm>
              <a:blipFill>
                <a:blip r:embed="rId3"/>
                <a:stretch>
                  <a:fillRect l="-1481" t="-1348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7702" t="25000" r="10175" b="11458"/>
          <a:stretch/>
        </p:blipFill>
        <p:spPr>
          <a:xfrm>
            <a:off x="5963055" y="4572000"/>
            <a:ext cx="2876145" cy="197129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257800" y="5334000"/>
            <a:ext cx="568666" cy="304800"/>
          </a:xfrm>
          <a:prstGeom prst="rightArrow">
            <a:avLst/>
          </a:prstGeom>
          <a:solidFill>
            <a:srgbClr val="0404E6"/>
          </a:solidFill>
          <a:ln>
            <a:solidFill>
              <a:srgbClr val="040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404E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71212" y="6488668"/>
            <a:ext cx="3026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0404E6"/>
                </a:solidFill>
              </a:rPr>
              <a:t>Figure: Equivalent sources</a:t>
            </a:r>
          </a:p>
        </p:txBody>
      </p:sp>
    </p:spTree>
    <p:extLst>
      <p:ext uri="{BB962C8B-B14F-4D97-AF65-F5344CB8AC3E}">
        <p14:creationId xmlns:p14="http://schemas.microsoft.com/office/powerpoint/2010/main" val="417534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Transformation: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IN" dirty="0"/>
                  <a:t>Use source transformation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in the circuit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17" r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701" t="12500" r="1976" b="45832"/>
          <a:stretch/>
        </p:blipFill>
        <p:spPr>
          <a:xfrm>
            <a:off x="647700" y="2743200"/>
            <a:ext cx="7848600" cy="30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400" y="5970479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i="1" u="sng" dirty="0">
                <a:solidFill>
                  <a:srgbClr val="029830"/>
                </a:solidFill>
              </a:rPr>
              <a:t>Note: </a:t>
            </a:r>
            <a:r>
              <a:rPr lang="en-IN" b="1" i="1" dirty="0"/>
              <a:t>In a source transformation, the head of the current source arrow corresponds to the “+” terminal of the voltage source.</a:t>
            </a:r>
          </a:p>
        </p:txBody>
      </p:sp>
    </p:spTree>
    <p:extLst>
      <p:ext uri="{BB962C8B-B14F-4D97-AF65-F5344CB8AC3E}">
        <p14:creationId xmlns:p14="http://schemas.microsoft.com/office/powerpoint/2010/main" val="278045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using source transformation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889" t="29167" r="5491" b="36459"/>
          <a:stretch/>
        </p:blipFill>
        <p:spPr>
          <a:xfrm>
            <a:off x="838200" y="2986881"/>
            <a:ext cx="658552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9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Thevenin’s</a:t>
            </a:r>
            <a:r>
              <a:rPr lang="en-IN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</p:spPr>
            <p:txBody>
              <a:bodyPr>
                <a:noAutofit/>
              </a:bodyPr>
              <a:lstStyle/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IN" sz="2800" dirty="0"/>
                  <a:t>We often find ourselves where a particular element in a circuit is variable (usually called the load) while other elements are fixed. Each time the variable element is changed, the entire circuit has to be analysed all over again. 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IN" sz="2800" dirty="0"/>
                  <a:t>To handle such problems, </a:t>
                </a:r>
                <a:r>
                  <a:rPr lang="en-IN" sz="2800" dirty="0" err="1"/>
                  <a:t>Thevenin’s</a:t>
                </a:r>
                <a:r>
                  <a:rPr lang="en-IN" sz="2800" dirty="0"/>
                  <a:t> theorem provides a technique by which the fixed part of the circuit is replaced by an equivalent circuit.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IN" sz="2800" b="1" i="1" dirty="0">
                    <a:solidFill>
                      <a:srgbClr val="0404E6"/>
                    </a:solidFill>
                  </a:rPr>
                  <a:t>It states</a:t>
                </a:r>
                <a:r>
                  <a:rPr lang="en-IN" sz="2800" dirty="0"/>
                  <a:t> that 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linear two-terminal circuit </a:t>
                </a:r>
                <a:r>
                  <a:rPr lang="en-IN" sz="2800" dirty="0"/>
                  <a:t>can be </a:t>
                </a:r>
                <a:r>
                  <a:rPr lang="en-IN" sz="2800" b="1" i="1" dirty="0">
                    <a:solidFill>
                      <a:srgbClr val="029830"/>
                    </a:solidFill>
                  </a:rPr>
                  <a:t>replaced by</a:t>
                </a:r>
                <a:r>
                  <a:rPr lang="en-IN" sz="2800" dirty="0"/>
                  <a:t> an equivalent circuit consisting of a </a:t>
                </a:r>
                <a:r>
                  <a:rPr lang="en-IN" sz="2800" b="1" i="1" dirty="0">
                    <a:solidFill>
                      <a:srgbClr val="191EF9"/>
                    </a:solidFill>
                  </a:rPr>
                  <a:t>voltage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</m:oMath>
                </a14:m>
                <a:r>
                  <a:rPr lang="en-IN" sz="2800" b="1" i="1" dirty="0">
                    <a:solidFill>
                      <a:srgbClr val="191EF9"/>
                    </a:solidFill>
                  </a:rPr>
                  <a:t> in series with a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191EF9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525963"/>
              </a:xfrm>
              <a:blipFill>
                <a:blip r:embed="rId2"/>
                <a:stretch>
                  <a:fillRect l="-1259" t="-1348" r="-1481" b="-13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4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Theorems: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IN" sz="2800" dirty="0"/>
              <a:t>A disadvantage of using </a:t>
            </a:r>
            <a:r>
              <a:rPr lang="en-IN" sz="2800" dirty="0" err="1"/>
              <a:t>Kirchoff’s</a:t>
            </a:r>
            <a:r>
              <a:rPr lang="en-IN" sz="2800" dirty="0"/>
              <a:t> Laws is that, for a large, complex circuit, tedious computation is involved.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sz="2800" dirty="0"/>
              <a:t>Network theorems are used to reduce a complex circuit to a simpler one, thereby making circuit analysis much simpler.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sz="2800" dirty="0"/>
              <a:t>The theorems that are most useful in analysing networks are the superposition, </a:t>
            </a:r>
            <a:r>
              <a:rPr lang="en-IN" sz="2800" dirty="0" err="1"/>
              <a:t>Thévenin</a:t>
            </a:r>
            <a:r>
              <a:rPr lang="en-IN" sz="2800" dirty="0"/>
              <a:t>, Norton, and maximum power transfer theorems.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sz="2800" dirty="0"/>
              <a:t>Since these theorems are applicable to linear circuits, we first discuss the concept of circuit linearity.</a:t>
            </a:r>
          </a:p>
        </p:txBody>
      </p:sp>
    </p:spTree>
    <p:extLst>
      <p:ext uri="{BB962C8B-B14F-4D97-AF65-F5344CB8AC3E}">
        <p14:creationId xmlns:p14="http://schemas.microsoft.com/office/powerpoint/2010/main" val="340926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Thevenin’s</a:t>
            </a:r>
            <a:r>
              <a:rPr lang="en-IN" dirty="0"/>
              <a:t>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46" t="19791" r="13104" b="24022"/>
          <a:stretch/>
        </p:blipFill>
        <p:spPr>
          <a:xfrm>
            <a:off x="484716" y="1417638"/>
            <a:ext cx="4851214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574" t="32293" r="13104" b="14582"/>
          <a:stretch/>
        </p:blipFill>
        <p:spPr>
          <a:xfrm>
            <a:off x="304800" y="4191000"/>
            <a:ext cx="4873364" cy="2413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05701" y="3124200"/>
            <a:ext cx="30810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i="1" dirty="0">
                <a:solidFill>
                  <a:srgbClr val="FF0000"/>
                </a:solidFill>
              </a:rPr>
              <a:t>Figure: </a:t>
            </a:r>
            <a:r>
              <a:rPr lang="en-IN" b="1" i="1" dirty="0">
                <a:solidFill>
                  <a:srgbClr val="0404E6"/>
                </a:solidFill>
              </a:rPr>
              <a:t>Replacing a linear two-terminal circuit by its </a:t>
            </a:r>
            <a:r>
              <a:rPr lang="en-IN" b="1" i="1" dirty="0" err="1">
                <a:solidFill>
                  <a:srgbClr val="0404E6"/>
                </a:solidFill>
              </a:rPr>
              <a:t>Thevenin</a:t>
            </a:r>
            <a:r>
              <a:rPr lang="en-IN" b="1" i="1" dirty="0">
                <a:solidFill>
                  <a:srgbClr val="0404E6"/>
                </a:solidFill>
              </a:rPr>
              <a:t> equivalent: (a) original circuit, (b) the </a:t>
            </a:r>
            <a:r>
              <a:rPr lang="en-IN" b="1" i="1" dirty="0" err="1">
                <a:solidFill>
                  <a:srgbClr val="0404E6"/>
                </a:solidFill>
              </a:rPr>
              <a:t>Thevenin</a:t>
            </a:r>
            <a:r>
              <a:rPr lang="en-IN" b="1" i="1" dirty="0">
                <a:solidFill>
                  <a:srgbClr val="0404E6"/>
                </a:solidFill>
              </a:rPr>
              <a:t> equivalent circuit.</a:t>
            </a:r>
          </a:p>
        </p:txBody>
      </p:sp>
    </p:spTree>
    <p:extLst>
      <p:ext uri="{BB962C8B-B14F-4D97-AF65-F5344CB8AC3E}">
        <p14:creationId xmlns:p14="http://schemas.microsoft.com/office/powerpoint/2010/main" val="211450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Thevenin’s</a:t>
            </a:r>
            <a:r>
              <a:rPr lang="en-IN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</m:oMath>
                </a14:m>
                <a:r>
                  <a:rPr lang="en-IN" sz="2800" b="1" i="1" dirty="0">
                    <a:solidFill>
                      <a:srgbClr val="FF0000"/>
                    </a:solidFill>
                  </a:rPr>
                  <a:t> is the open-circuit voltage </a:t>
                </a:r>
                <a:r>
                  <a:rPr lang="en-IN" sz="2800" dirty="0"/>
                  <a:t>at the terminals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</m:oMath>
                </a14:m>
                <a:r>
                  <a:rPr lang="en-IN" sz="2800" dirty="0"/>
                  <a:t> is the input or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equivalent resistance</a:t>
                </a:r>
                <a:r>
                  <a:rPr lang="en-IN" sz="2800" dirty="0"/>
                  <a:t> at the terminals when the </a:t>
                </a:r>
                <a:r>
                  <a:rPr lang="en-IN" sz="2800" b="1" i="1" dirty="0">
                    <a:solidFill>
                      <a:srgbClr val="660066"/>
                    </a:solidFill>
                  </a:rPr>
                  <a:t>independent sources are turned off.                        </a:t>
                </a:r>
              </a:p>
              <a:p>
                <a:pPr marL="0" indent="0" algn="just">
                  <a:buNone/>
                </a:pPr>
                <a:r>
                  <a:rPr lang="en-IN" sz="2800" b="1" i="1" dirty="0">
                    <a:solidFill>
                      <a:srgbClr val="0404E6"/>
                    </a:solidFill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404E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𝒐𝒄</m:t>
                        </m:r>
                      </m:sub>
                    </m:sSub>
                  </m:oMath>
                </a14:m>
                <a:r>
                  <a:rPr lang="en-IN" sz="2800" b="1" i="1" dirty="0">
                    <a:solidFill>
                      <a:srgbClr val="0404E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404E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endParaRPr lang="en-IN" sz="2800" b="1" i="1" dirty="0">
                  <a:solidFill>
                    <a:srgbClr val="660066"/>
                  </a:solidFill>
                </a:endParaRPr>
              </a:p>
              <a:p>
                <a:pPr marL="0" indent="0" algn="just">
                  <a:buNone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>
                <a:blip r:embed="rId2"/>
                <a:stretch>
                  <a:fillRect l="-1481" t="-1213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46" t="26042" r="27159" b="15625"/>
          <a:stretch/>
        </p:blipFill>
        <p:spPr>
          <a:xfrm>
            <a:off x="1395465" y="3962400"/>
            <a:ext cx="3284623" cy="2189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116" t="33333" r="12519" b="10417"/>
          <a:stretch/>
        </p:blipFill>
        <p:spPr>
          <a:xfrm>
            <a:off x="5079558" y="4001502"/>
            <a:ext cx="3362828" cy="2111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37522" y="6019800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b="1" i="1" dirty="0">
                    <a:solidFill>
                      <a:srgbClr val="0404E6"/>
                    </a:solidFill>
                  </a:rPr>
                  <a:t>Figure: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  <m:r>
                      <a:rPr lang="en-IN" b="1" i="1" dirty="0" smtClean="0">
                        <a:solidFill>
                          <a:srgbClr val="0404E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i="1" dirty="0">
                    <a:solidFill>
                      <a:srgbClr val="0404E6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𝑻𝒉</m:t>
                        </m:r>
                      </m:sub>
                    </m:sSub>
                  </m:oMath>
                </a14:m>
                <a:r>
                  <a:rPr lang="en-IN" b="1" i="1" dirty="0">
                    <a:solidFill>
                      <a:srgbClr val="0404E6"/>
                    </a:solidFill>
                  </a:rPr>
                  <a:t>.</a:t>
                </a:r>
              </a:p>
              <a:p>
                <a:endParaRPr lang="en-IN" b="1" i="1" dirty="0">
                  <a:solidFill>
                    <a:srgbClr val="0404E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522" y="6019800"/>
                <a:ext cx="4572000" cy="646331"/>
              </a:xfrm>
              <a:prstGeom prst="rect">
                <a:avLst/>
              </a:prstGeom>
              <a:blipFill>
                <a:blip r:embed="rId5"/>
                <a:stretch>
                  <a:fillRect l="-1067" t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9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 dirty="0"/>
              <a:t>The following steps provide a technique that converts any circuit into its </a:t>
            </a:r>
            <a:r>
              <a:rPr lang="en-IN" dirty="0" err="1"/>
              <a:t>Thévenin</a:t>
            </a:r>
            <a:r>
              <a:rPr lang="en-IN" dirty="0"/>
              <a:t> equivalent:</a:t>
            </a:r>
          </a:p>
          <a:p>
            <a:pPr marL="514350" indent="-514350" algn="just">
              <a:buAutoNum type="arabicPeriod"/>
            </a:pPr>
            <a:r>
              <a:rPr lang="en-IN" dirty="0"/>
              <a:t>Identify and remove the load resistance from the circuit and label the resulting two terminals as a and b. </a:t>
            </a:r>
          </a:p>
          <a:p>
            <a:pPr marL="514350" indent="-514350" algn="just">
              <a:buAutoNum type="arabicPeriod"/>
            </a:pPr>
            <a:r>
              <a:rPr lang="en-IN" dirty="0"/>
              <a:t>Determine the open-circuit voltage between the terminals a and b. superposition theorem may use if the circuit has more than one source.</a:t>
            </a:r>
          </a:p>
          <a:p>
            <a:pPr marL="514350" indent="-514350" algn="just">
              <a:buAutoNum type="arabicPeriod"/>
            </a:pPr>
            <a:r>
              <a:rPr lang="en-IN" dirty="0">
                <a:solidFill>
                  <a:srgbClr val="0404E6"/>
                </a:solidFill>
              </a:rPr>
              <a:t>Set all sources in the circuit to zero:  </a:t>
            </a:r>
            <a:r>
              <a:rPr lang="en-IN" dirty="0"/>
              <a:t>Voltage sources are set to zero by replacing them with short circuits (zero volts). Current sources are set to zero by replacing them with open circuits (zero amps).</a:t>
            </a:r>
          </a:p>
          <a:p>
            <a:pPr marL="514350" indent="-514350" algn="just">
              <a:buAutoNum type="arabicPeriod"/>
            </a:pPr>
            <a:endParaRPr lang="en-IN" dirty="0"/>
          </a:p>
          <a:p>
            <a:pPr marL="514350" indent="-514350" algn="just">
              <a:buAutoNum type="arabicPeriod"/>
            </a:pPr>
            <a:endParaRPr lang="en-IN" dirty="0"/>
          </a:p>
          <a:p>
            <a:pPr marL="514350" indent="-514350" algn="just">
              <a:buAutoNum type="arabicPeriod"/>
            </a:pPr>
            <a:endParaRPr lang="en-IN" dirty="0"/>
          </a:p>
          <a:p>
            <a:pPr marL="514350" indent="-514350" algn="just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101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Thevenin’s</a:t>
            </a:r>
            <a:r>
              <a:rPr lang="en-IN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In finding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, we need to consider two cases.</a:t>
                </a:r>
              </a:p>
              <a:p>
                <a:pPr marL="0" indent="0" algn="just">
                  <a:buNone/>
                </a:pPr>
                <a:r>
                  <a:rPr lang="en-IN" sz="2800" b="1" u="sng" dirty="0">
                    <a:solidFill>
                      <a:srgbClr val="0404E6"/>
                    </a:solidFill>
                  </a:rPr>
                  <a:t>CASE 1</a:t>
                </a:r>
                <a:r>
                  <a:rPr lang="en-IN" sz="2800" dirty="0"/>
                  <a:t>:If the network has no dependent sources, we turn off all independent sources.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 is the input resistance of the network looking between terminals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  <a:p>
                <a:pPr marL="0" indent="0" algn="just">
                  <a:buNone/>
                </a:pPr>
                <a:r>
                  <a:rPr lang="en-IN" sz="2800" b="1" u="sng" dirty="0">
                    <a:solidFill>
                      <a:srgbClr val="0404E6"/>
                    </a:solidFill>
                  </a:rPr>
                  <a:t>CASE 2</a:t>
                </a:r>
                <a:r>
                  <a:rPr lang="en-IN" sz="2800" dirty="0"/>
                  <a:t>:If the network has dependent sources, we turn off all independent sources and dependent sources are not to be turned off because they are controlled by circuit variables.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𝑜𝑝𝑒𝑛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𝑠h𝑜𝑟𝑡𝑒𝑑</m:t>
                                </m:r>
                              </m:den>
                            </m:f>
                          </m:e>
                        </m:box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sz="2800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>
                <a:blip r:embed="rId2"/>
                <a:stretch>
                  <a:fillRect l="-1441" t="-1348" r="-13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11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1"/>
                <a:ext cx="8229600" cy="16764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dirty="0"/>
                  <a:t>Find the </a:t>
                </a:r>
                <a:r>
                  <a:rPr lang="en-IN" dirty="0" err="1"/>
                  <a:t>Thevenin</a:t>
                </a:r>
                <a:r>
                  <a:rPr lang="en-IN" dirty="0"/>
                  <a:t> equivalent circuit of the circuit shown, to the left of the terminals a-b. Then find the current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= 6, 16, 32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0" indent="0" algn="just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1"/>
                <a:ext cx="8229600" cy="1676400"/>
              </a:xfrm>
              <a:blipFill>
                <a:blip r:embed="rId2"/>
                <a:stretch>
                  <a:fillRect l="-1852" t="-4727" r="-1852" b="-4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789" t="16667" r="20718" b="37499"/>
          <a:stretch/>
        </p:blipFill>
        <p:spPr>
          <a:xfrm>
            <a:off x="0" y="3262745"/>
            <a:ext cx="6612396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Determine the </a:t>
            </a:r>
            <a:r>
              <a:rPr lang="en-IN" dirty="0" err="1"/>
              <a:t>Thévenin</a:t>
            </a:r>
            <a:r>
              <a:rPr lang="en-IN" dirty="0"/>
              <a:t> equivalent of the circuit shown.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960" t="19792" r="30088" b="33333"/>
          <a:stretch/>
        </p:blipFill>
        <p:spPr>
          <a:xfrm>
            <a:off x="1447800" y="2819400"/>
            <a:ext cx="6019800" cy="3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Norton’s Theorem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4525963"/>
              </a:xfrm>
            </p:spPr>
            <p:txBody>
              <a:bodyPr>
                <a:noAutofit/>
              </a:bodyPr>
              <a:lstStyle/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IN" sz="2800" dirty="0"/>
                  <a:t>Norton’s theorem is a circuit analysis technique that is similar to </a:t>
                </a:r>
                <a:r>
                  <a:rPr lang="en-IN" sz="2800" dirty="0" err="1"/>
                  <a:t>Thévenin’s</a:t>
                </a:r>
                <a:r>
                  <a:rPr lang="en-IN" sz="2800" dirty="0"/>
                  <a:t> theorem. By using this theorem we reduce the circuit to a </a:t>
                </a:r>
                <a:r>
                  <a:rPr lang="en-IN" sz="2800" dirty="0">
                    <a:solidFill>
                      <a:srgbClr val="191EF9"/>
                    </a:solidFill>
                  </a:rPr>
                  <a:t>single current source </a:t>
                </a:r>
                <a:r>
                  <a:rPr lang="en-IN" sz="2800" dirty="0"/>
                  <a:t>and </a:t>
                </a:r>
                <a:r>
                  <a:rPr lang="en-IN" sz="2800" dirty="0">
                    <a:solidFill>
                      <a:srgbClr val="191EF9"/>
                    </a:solidFill>
                  </a:rPr>
                  <a:t>one parallel resistor. </a:t>
                </a:r>
              </a:p>
              <a:p>
                <a:pPr algn="just">
                  <a:buFont typeface="Wingdings" panose="05000000000000000000" pitchFamily="2" charset="2"/>
                  <a:buChar char="Ø"/>
                </a:pPr>
                <a:r>
                  <a:rPr lang="en-IN" sz="2800" b="1" i="1" dirty="0">
                    <a:solidFill>
                      <a:srgbClr val="0404E6"/>
                    </a:solidFill>
                  </a:rPr>
                  <a:t>Norton’s theorem </a:t>
                </a:r>
                <a:r>
                  <a:rPr lang="en-IN" sz="2800" dirty="0"/>
                  <a:t>states that 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linear two-terminal circuit</a:t>
                </a:r>
                <a:r>
                  <a:rPr lang="en-IN" sz="2800" dirty="0"/>
                  <a:t> can be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replaced by </a:t>
                </a:r>
                <a:r>
                  <a:rPr lang="en-IN" sz="2800" dirty="0"/>
                  <a:t>an equivalent circuit consisting of 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current source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2800" dirty="0"/>
                  <a:t>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in parallel </a:t>
                </a:r>
                <a:r>
                  <a:rPr lang="en-IN" sz="2800" dirty="0"/>
                  <a:t>with 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IN" sz="2800" dirty="0"/>
                  <a:t>.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rgbClr val="0298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02983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02983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IN" sz="2800" b="1" i="1" dirty="0">
                    <a:solidFill>
                      <a:srgbClr val="029830"/>
                    </a:solidFill>
                  </a:rPr>
                  <a:t> is the short-circuit current </a:t>
                </a:r>
                <a:r>
                  <a:rPr lang="en-IN" sz="2800" dirty="0"/>
                  <a:t>through the terminals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IN" sz="2800" b="1" i="1" dirty="0">
                    <a:solidFill>
                      <a:srgbClr val="7030A0"/>
                    </a:solidFill>
                  </a:rPr>
                  <a:t> is the input or equivalent resistance </a:t>
                </a:r>
                <a:r>
                  <a:rPr lang="en-IN" sz="2800" dirty="0"/>
                  <a:t>at the terminals when the independent sources are turned off.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4525963"/>
              </a:xfrm>
              <a:blipFill>
                <a:blip r:embed="rId2"/>
                <a:stretch>
                  <a:fillRect l="-1259" t="-1213" r="-1481" b="-229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7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Norton’s Theorem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956" t="14584" r="5491" b="9375"/>
          <a:stretch/>
        </p:blipFill>
        <p:spPr>
          <a:xfrm>
            <a:off x="609600" y="1417638"/>
            <a:ext cx="3352800" cy="4148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900" y="5791200"/>
            <a:ext cx="312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i="1" dirty="0">
                <a:solidFill>
                  <a:srgbClr val="0404E6"/>
                </a:solidFill>
              </a:rPr>
              <a:t>Figure 1: (a) Original circuit, (b) Norton equivalent circuit.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917" t="30209" r="24817" b="31250"/>
          <a:stretch/>
        </p:blipFill>
        <p:spPr>
          <a:xfrm>
            <a:off x="4953000" y="1442323"/>
            <a:ext cx="3398021" cy="1591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09810" y="3140070"/>
                <a:ext cx="3697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i="1" dirty="0">
                    <a:solidFill>
                      <a:srgbClr val="0404E6"/>
                    </a:solidFill>
                  </a:rPr>
                  <a:t>Figure 2: Finding Norton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IN" b="1" i="1" dirty="0">
                        <a:solidFill>
                          <a:srgbClr val="0404E6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1" i="1" dirty="0">
                  <a:solidFill>
                    <a:srgbClr val="0404E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10" y="3140070"/>
                <a:ext cx="3697038" cy="369332"/>
              </a:xfrm>
              <a:prstGeom prst="rect">
                <a:avLst/>
              </a:prstGeom>
              <a:blipFill>
                <a:blip r:embed="rId4"/>
                <a:stretch>
                  <a:fillRect l="-132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825909" y="4038600"/>
                <a:ext cx="393709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/>
                  <a:t>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2800" dirty="0"/>
                  <a:t> in the same way we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 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09" y="4038600"/>
                <a:ext cx="3937091" cy="1384995"/>
              </a:xfrm>
              <a:prstGeom prst="rect">
                <a:avLst/>
              </a:prstGeom>
              <a:blipFill>
                <a:blip r:embed="rId5"/>
                <a:stretch>
                  <a:fillRect l="-3251" t="-4405" r="-3096" b="-114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50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Norton’s Theorem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The Norton equivalent circuit may also be determined directly from the </a:t>
                </a:r>
                <a:r>
                  <a:rPr lang="en-IN" sz="2800" dirty="0" err="1"/>
                  <a:t>Thévenin</a:t>
                </a:r>
                <a:r>
                  <a:rPr lang="en-IN" sz="2800" dirty="0"/>
                  <a:t> equivalent circuit by using the source conversion technique.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b>
                    </m:sSub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404E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.</a:t>
                </a:r>
              </a:p>
              <a:p>
                <a:pPr algn="just">
                  <a:buFont typeface="Wingdings" panose="05000000000000000000" pitchFamily="2" charset="2"/>
                  <a:buChar char="v"/>
                </a:pPr>
                <a:r>
                  <a:rPr lang="en-IN" sz="2800" dirty="0">
                    <a:solidFill>
                      <a:srgbClr val="FF0000"/>
                    </a:solidFill>
                  </a:rPr>
                  <a:t>Find the Norton equivalent circuit of the circuit in show here at terminals a-b.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348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46" t="37501" r="25402" b="17709"/>
          <a:stretch/>
        </p:blipFill>
        <p:spPr>
          <a:xfrm>
            <a:off x="2679432" y="4343400"/>
            <a:ext cx="3785136" cy="20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8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IN" sz="2800" dirty="0"/>
                  <a:t>Using Norton’s theorem,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N" sz="2800" dirty="0"/>
                  <a:t> of the circuits shown at terminals a-b.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645" t="12685" r="31845" b="37500"/>
          <a:stretch/>
        </p:blipFill>
        <p:spPr>
          <a:xfrm>
            <a:off x="190500" y="2743201"/>
            <a:ext cx="3771900" cy="2373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400" y="53740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7030A0"/>
                </a:solidFill>
              </a:rPr>
              <a:t>Figure: Example 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575" t="22917" r="11347" b="31250"/>
          <a:stretch/>
        </p:blipFill>
        <p:spPr>
          <a:xfrm>
            <a:off x="4724400" y="3471864"/>
            <a:ext cx="3962400" cy="16447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62600" y="5320661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7030A0"/>
                </a:solidFill>
              </a:rPr>
              <a:t>Figure: Example two</a:t>
            </a:r>
          </a:p>
        </p:txBody>
      </p:sp>
    </p:spTree>
    <p:extLst>
      <p:ext uri="{BB962C8B-B14F-4D97-AF65-F5344CB8AC3E}">
        <p14:creationId xmlns:p14="http://schemas.microsoft.com/office/powerpoint/2010/main" val="198437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Linearity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/>
              <a:t>Linearity is the property of an element describing a linear relationship between cause and effect.</a:t>
            </a:r>
          </a:p>
          <a:p>
            <a:pPr algn="just"/>
            <a:r>
              <a:rPr lang="en-IN" dirty="0"/>
              <a:t>The property is a combination of both the </a:t>
            </a:r>
            <a:r>
              <a:rPr lang="en-IN" b="1" i="1" dirty="0">
                <a:solidFill>
                  <a:srgbClr val="FF0000"/>
                </a:solidFill>
              </a:rPr>
              <a:t>homogeneity</a:t>
            </a:r>
            <a:r>
              <a:rPr lang="en-IN" dirty="0"/>
              <a:t> (scaling) property and </a:t>
            </a:r>
            <a:r>
              <a:rPr lang="en-IN" b="1" i="1" dirty="0">
                <a:solidFill>
                  <a:srgbClr val="0404E6"/>
                </a:solidFill>
              </a:rPr>
              <a:t>the additivity </a:t>
            </a:r>
            <a:r>
              <a:rPr lang="en-IN" dirty="0"/>
              <a:t>property.</a:t>
            </a:r>
          </a:p>
          <a:p>
            <a:pPr algn="just"/>
            <a:r>
              <a:rPr lang="en-IN" dirty="0"/>
              <a:t>The homogeneity property requires that if the input (also called the excitation) is multiplied by a constant, then the output (also called the response) is multiplied by the same constant.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470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02" t="20833" r="38873" b="37500"/>
          <a:stretch/>
        </p:blipFill>
        <p:spPr>
          <a:xfrm>
            <a:off x="762000" y="4572000"/>
            <a:ext cx="3173569" cy="2081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Power Transfer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The </a:t>
            </a:r>
            <a:r>
              <a:rPr lang="en-IN" sz="2800" b="1" i="1" dirty="0">
                <a:solidFill>
                  <a:srgbClr val="FF0000"/>
                </a:solidFill>
              </a:rPr>
              <a:t>maximum power transfer theorem </a:t>
            </a:r>
            <a:r>
              <a:rPr lang="en-IN" sz="2800" dirty="0"/>
              <a:t>states</a:t>
            </a:r>
          </a:p>
          <a:p>
            <a:pPr marL="0" indent="0" algn="just">
              <a:buNone/>
            </a:pPr>
            <a:r>
              <a:rPr lang="en-IN" sz="2800" b="1" i="1" dirty="0">
                <a:solidFill>
                  <a:srgbClr val="0404E6"/>
                </a:solidFill>
              </a:rPr>
              <a:t>A load resistance </a:t>
            </a:r>
            <a:r>
              <a:rPr lang="en-IN" sz="2800" dirty="0"/>
              <a:t>will </a:t>
            </a:r>
            <a:r>
              <a:rPr lang="en-IN" sz="2800" b="1" i="1" dirty="0">
                <a:solidFill>
                  <a:srgbClr val="0404E6"/>
                </a:solidFill>
              </a:rPr>
              <a:t>receive maximum power </a:t>
            </a:r>
            <a:r>
              <a:rPr lang="en-IN" sz="2800" dirty="0"/>
              <a:t>from a circuit when </a:t>
            </a:r>
            <a:r>
              <a:rPr lang="en-IN" sz="2800" b="1" i="1" dirty="0">
                <a:solidFill>
                  <a:srgbClr val="660066"/>
                </a:solidFill>
              </a:rPr>
              <a:t>the resistance of the load </a:t>
            </a:r>
            <a:r>
              <a:rPr lang="en-IN" sz="2800" dirty="0"/>
              <a:t>is exactly the same as </a:t>
            </a:r>
            <a:r>
              <a:rPr lang="en-IN" sz="2800" b="1" i="1" dirty="0">
                <a:solidFill>
                  <a:srgbClr val="660066"/>
                </a:solidFill>
              </a:rPr>
              <a:t>the </a:t>
            </a:r>
            <a:r>
              <a:rPr lang="en-IN" sz="2800" b="1" i="1" dirty="0" err="1">
                <a:solidFill>
                  <a:srgbClr val="660066"/>
                </a:solidFill>
              </a:rPr>
              <a:t>Thévenin</a:t>
            </a:r>
            <a:r>
              <a:rPr lang="en-IN" sz="2800" b="1" i="1" dirty="0">
                <a:solidFill>
                  <a:srgbClr val="660066"/>
                </a:solidFill>
              </a:rPr>
              <a:t> (Norton) resistance </a:t>
            </a:r>
            <a:r>
              <a:rPr lang="en-IN" sz="2800" dirty="0"/>
              <a:t>looking back at the circuit.</a:t>
            </a:r>
          </a:p>
          <a:p>
            <a:pPr marL="0" indent="0" algn="just">
              <a:buNone/>
            </a:pPr>
            <a:r>
              <a:rPr lang="en-IN" sz="2800" dirty="0"/>
              <a:t>The </a:t>
            </a:r>
            <a:r>
              <a:rPr lang="en-IN" sz="2800" dirty="0" err="1"/>
              <a:t>Thevenin</a:t>
            </a:r>
            <a:r>
              <a:rPr lang="en-IN" sz="2800" dirty="0"/>
              <a:t> equivalent is useful in finding the maximum power a linear circuit can deliver to a load.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40369" y="5178252"/>
            <a:ext cx="3716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i="1" dirty="0">
                <a:solidFill>
                  <a:srgbClr val="191EF9"/>
                </a:solidFill>
              </a:rPr>
              <a:t>Figure: The circuit used for maximum power transfer.</a:t>
            </a:r>
          </a:p>
        </p:txBody>
      </p:sp>
    </p:spTree>
    <p:extLst>
      <p:ext uri="{BB962C8B-B14F-4D97-AF65-F5344CB8AC3E}">
        <p14:creationId xmlns:p14="http://schemas.microsoft.com/office/powerpoint/2010/main" val="172378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231" t="30209" r="33602" b="25000"/>
          <a:stretch/>
        </p:blipFill>
        <p:spPr>
          <a:xfrm>
            <a:off x="404380" y="3350740"/>
            <a:ext cx="4130057" cy="2466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Power Transfer Theorem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If the entire circuit is replaced by its </a:t>
                </a:r>
                <a:r>
                  <a:rPr lang="en-IN" sz="2800" dirty="0" err="1"/>
                  <a:t>Thevenin</a:t>
                </a:r>
                <a:r>
                  <a:rPr lang="en-IN" sz="2800" dirty="0"/>
                  <a:t> equivalent except for the load, as shown in  previous Fig., the power delivered to the load is   </a:t>
                </a:r>
                <a:endParaRPr lang="en-US" sz="2800" b="1" i="1" dirty="0">
                  <a:solidFill>
                    <a:srgbClr val="191EF9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191EF9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smtClean="0">
                          <a:solidFill>
                            <a:srgbClr val="191EF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1" i="1" smtClean="0">
                              <a:solidFill>
                                <a:srgbClr val="191EF9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191E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solidFill>
                                        <a:srgbClr val="191EF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rgbClr val="191EF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𝑻𝒉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𝑻𝒉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solidFill>
                                            <a:srgbClr val="191EF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solidFill>
                                                <a:srgbClr val="191EF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𝑳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brk m:alnAt="63"/>
                                </m:rPr>
                                <a:rPr lang="en-US" sz="2800" b="1" i="1" smtClean="0">
                                  <a:solidFill>
                                    <a:srgbClr val="191EF9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rgbClr val="191EF9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191E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191EF9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191EF9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</m:e>
                      </m:box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348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72000" y="3760189"/>
                <a:ext cx="4466411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IN" sz="2800" dirty="0"/>
                  <a:t>For a given circuit,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IN" sz="2800" dirty="0"/>
                  <a:t> are fixed. By varying the load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IN" sz="2800" dirty="0"/>
                  <a:t>, the power delivered to the load varies as illustrated in Fig.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60189"/>
                <a:ext cx="4466411" cy="2677656"/>
              </a:xfrm>
              <a:prstGeom prst="rect">
                <a:avLst/>
              </a:prstGeom>
              <a:blipFill>
                <a:blip r:embed="rId4"/>
                <a:stretch>
                  <a:fillRect l="-2319" t="-2278" r="-2729" b="-5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6096112"/>
                <a:ext cx="4419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b="1" i="1" dirty="0">
                    <a:solidFill>
                      <a:srgbClr val="0404E6"/>
                    </a:solidFill>
                  </a:rPr>
                  <a:t>Figure: Power delivered to the load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b="1" i="1" dirty="0" smtClean="0">
                            <a:solidFill>
                              <a:srgbClr val="0404E6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IN" b="1" i="1" dirty="0">
                    <a:solidFill>
                      <a:srgbClr val="0404E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96112"/>
                <a:ext cx="4419600" cy="646331"/>
              </a:xfrm>
              <a:prstGeom prst="rect">
                <a:avLst/>
              </a:prstGeom>
              <a:blipFill>
                <a:blip r:embed="rId5"/>
                <a:stretch>
                  <a:fillRect l="-1103" t="-4717" r="-1103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927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Power Transfer Theorem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200" y="1417638"/>
                <a:ext cx="8534400" cy="5029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/>
                  <a:t>To prove the maximum power transfer theorem, we differentiate the power delivered to load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8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IN" sz="2800" dirty="0"/>
                  <a:t> and set the result equal to zero.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𝑇h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𝑇h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𝑇h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𝑇h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𝑇h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𝑻𝒉</m:t>
                          </m:r>
                        </m:sub>
                      </m:sSub>
                    </m:oMath>
                  </m:oMathPara>
                </a14:m>
                <a:endParaRPr lang="en-IN" sz="2800" b="1" dirty="0"/>
              </a:p>
              <a:p>
                <a:pPr algn="just"/>
                <a:r>
                  <a:rPr lang="en-IN" sz="2800" dirty="0"/>
                  <a:t>Therefore, the maximum power transferred to the load resistance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207A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207A4B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207A4B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207A4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207A4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  <m:t>𝑻𝒉</m:t>
                              </m:r>
                            </m:sub>
                            <m:sup>
                              <m: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2800" b="1" i="1">
                              <a:solidFill>
                                <a:srgbClr val="207A4B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207A4B"/>
                                  </a:solidFill>
                                  <a:latin typeface="Cambria Math" panose="02040503050406030204" pitchFamily="18" charset="0"/>
                                </a:rPr>
                                <m:t>𝑻𝒉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7638"/>
                <a:ext cx="8534400" cy="5029262"/>
              </a:xfrm>
              <a:prstGeom prst="rect">
                <a:avLst/>
              </a:prstGeom>
              <a:blipFill>
                <a:blip r:embed="rId2"/>
                <a:stretch>
                  <a:fillRect l="-1429" t="-1212" r="-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2362200" y="38862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05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2E9605-4698-415F-ADE2-95727957539B}"/>
              </a:ext>
            </a:extLst>
          </p:cNvPr>
          <p:cNvSpPr txBox="1"/>
          <p:nvPr/>
        </p:nvSpPr>
        <p:spPr>
          <a:xfrm>
            <a:off x="381000" y="152400"/>
            <a:ext cx="8915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The variable resistor </a:t>
            </a:r>
            <a:r>
              <a:rPr lang="en-US" sz="2800" b="0" i="1" u="none" strike="noStrike" baseline="0" dirty="0">
                <a:latin typeface="Times New Roman" panose="02020603050405020304" pitchFamily="18" charset="0"/>
              </a:rPr>
              <a:t>R </a:t>
            </a:r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in Fig. below is adjusted until it absorbs the maximum power from the circuit.</a:t>
            </a:r>
          </a:p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(a) Calculate the value of </a:t>
            </a:r>
            <a:r>
              <a:rPr lang="en-US" sz="2800" b="0" i="1" u="none" strike="noStrike" baseline="0" dirty="0">
                <a:latin typeface="Times New Roman" panose="02020603050405020304" pitchFamily="18" charset="0"/>
              </a:rPr>
              <a:t>R </a:t>
            </a:r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for maximum power.</a:t>
            </a:r>
          </a:p>
          <a:p>
            <a:pPr algn="l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(b) Determine the maximum power absorbed by </a:t>
            </a:r>
            <a:r>
              <a:rPr lang="en-US" sz="2800" b="0" i="1" u="none" strike="noStrike" baseline="0" dirty="0">
                <a:latin typeface="Times New Roman" panose="02020603050405020304" pitchFamily="18" charset="0"/>
              </a:rPr>
              <a:t>R.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F7945-A7BF-4EFD-A572-C0876F0FD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212" y="2481262"/>
            <a:ext cx="3457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E2BD7-08D2-48F3-BD48-4641DB1D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0"/>
            <a:ext cx="64484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59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055B-3FA3-4A7E-862B-2138390C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Determine the maximum power delivered to the</a:t>
            </a:r>
            <a:br>
              <a:rPr lang="en-US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variable resistor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R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shown in the circuit of Fig.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A0CDC-5639-46D1-B016-AB5A80D8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1417638"/>
            <a:ext cx="3743325" cy="2857500"/>
          </a:xfrm>
        </p:spPr>
      </p:pic>
    </p:spTree>
    <p:extLst>
      <p:ext uri="{BB962C8B-B14F-4D97-AF65-F5344CB8AC3E}">
        <p14:creationId xmlns:p14="http://schemas.microsoft.com/office/powerpoint/2010/main" val="281243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9971F-3197-429B-A75F-C5136B43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2475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F16BF-4729-4EE5-B561-AB98C6E5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357312"/>
            <a:ext cx="275272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2BFEC8-8FE9-4176-BCE3-34B30D60E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3429000"/>
            <a:ext cx="49149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5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D3764-5F5D-48EA-94FF-A716431A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33400"/>
            <a:ext cx="6086475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FFCDB-AB3C-4E55-AFC7-BCD9B26A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1600200"/>
            <a:ext cx="3743325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56873-E215-4A36-BB17-F6BC9D063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7" y="2495550"/>
            <a:ext cx="5753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Theorem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The reciprocity theorem is a theorem that can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only be used with single-source circuits</a:t>
                </a:r>
                <a:r>
                  <a:rPr lang="en-IN" sz="2800" dirty="0"/>
                  <a:t>. However, this theorem may be applied to either voltage sources or current sources.</a:t>
                </a:r>
              </a:p>
              <a:p>
                <a:pPr marL="0" indent="0" algn="just">
                  <a:buNone/>
                </a:pPr>
                <a:r>
                  <a:rPr lang="en-IN" sz="2800" b="1" dirty="0">
                    <a:solidFill>
                      <a:srgbClr val="0404E6"/>
                    </a:solidFill>
                  </a:rPr>
                  <a:t>Reciprocity theorem for voltage sources: </a:t>
                </a:r>
                <a:r>
                  <a:rPr lang="en-IN" sz="2800" dirty="0"/>
                  <a:t>A voltage source causing a current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 in any branch of a circuit may be removed from the original location and placed into that branch having the current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. The voltage source in the new location will produce a current in the original source location that is exactly equal to the originally calculated current,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.</a:t>
                </a:r>
              </a:p>
              <a:p>
                <a:pPr marL="0" indent="0" algn="just">
                  <a:buNone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291" r="-1481" b="-10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6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Reciprocity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When applying the reciprocity theorem for a voltage source, the following steps must be followed: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800" dirty="0"/>
              <a:t>The voltage source is replaced by a short circuit in the original location.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800" dirty="0"/>
              <a:t>The polarity of the source in the new location is such that the current direction in that branch remains unchanged.</a:t>
            </a:r>
          </a:p>
        </p:txBody>
      </p:sp>
    </p:spTree>
    <p:extLst>
      <p:ext uri="{BB962C8B-B14F-4D97-AF65-F5344CB8AC3E}">
        <p14:creationId xmlns:p14="http://schemas.microsoft.com/office/powerpoint/2010/main" val="41149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Linearity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For a resistor, for example, Ohm’s law relates the input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/>
                  <a:t> to the output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800" dirty="0"/>
                  <a:t>,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𝑅𝑖</m:t>
                      </m:r>
                    </m:oMath>
                  </m:oMathPara>
                </a14:m>
                <a:endParaRPr lang="en-IN" sz="2800" dirty="0">
                  <a:solidFill>
                    <a:srgbClr val="0404E6"/>
                  </a:solidFill>
                </a:endParaRPr>
              </a:p>
              <a:p>
                <a:pPr marL="0" indent="0" algn="just">
                  <a:buNone/>
                </a:pPr>
                <a:r>
                  <a:rPr lang="en-IN" sz="2800" dirty="0"/>
                  <a:t>If the current is increased by a constant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2800" dirty="0"/>
                  <a:t>, then the voltage increases correspondingly by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2800" dirty="0"/>
                  <a:t>; that is,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𝐾𝑖𝑅</m:t>
                      </m:r>
                      <m:r>
                        <a:rPr lang="en-US" sz="28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𝐾𝑣</m:t>
                      </m:r>
                    </m:oMath>
                  </m:oMathPara>
                </a14:m>
                <a:endParaRPr lang="en-IN" sz="2800" dirty="0">
                  <a:solidFill>
                    <a:srgbClr val="660066"/>
                  </a:solidFill>
                </a:endParaRPr>
              </a:p>
              <a:p>
                <a:pPr marL="0" indent="0" algn="just">
                  <a:buNone/>
                </a:pPr>
                <a:r>
                  <a:rPr lang="en-IN" sz="2800" dirty="0"/>
                  <a:t>The additivity property requires that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the response to a sum of inputs</a:t>
                </a:r>
                <a:r>
                  <a:rPr lang="en-IN" sz="2800" dirty="0"/>
                  <a:t> is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the sum of the responses to each input applied separately.</a:t>
                </a:r>
              </a:p>
              <a:p>
                <a:pPr marL="0" indent="0" algn="just">
                  <a:buNone/>
                </a:pPr>
                <a:r>
                  <a:rPr lang="en-IN" sz="2800" dirty="0"/>
                  <a:t>Using the voltage-current relationship of a resistor, if</a:t>
                </a:r>
              </a:p>
              <a:p>
                <a:pPr marL="0" indent="0" algn="just">
                  <a:buNone/>
                </a:pPr>
                <a:r>
                  <a:rPr lang="en-US" sz="2800" b="0" dirty="0">
                    <a:solidFill>
                      <a:srgbClr val="FF0000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348" r="-1481" b="-17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7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3737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800" dirty="0"/>
                  <a:t>Consider the circuit of Figure shown here: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800" dirty="0"/>
                  <a:t>Calculate the current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800" dirty="0"/>
                  <a:t>Remove voltage source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800" dirty="0"/>
                  <a:t> and place it into the branch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/>
                  <a:t> . Show that the current through the branch which formerly had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800" dirty="0"/>
                  <a:t> is now the same as the current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3737"/>
                <a:ext cx="8229600" cy="4525963"/>
              </a:xfrm>
              <a:blipFill>
                <a:blip r:embed="rId2"/>
                <a:stretch>
                  <a:fillRect l="-1556" t="-1211" r="-23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701" t="7292" r="4905" b="30209"/>
          <a:stretch/>
        </p:blipFill>
        <p:spPr>
          <a:xfrm>
            <a:off x="2667000" y="4191000"/>
            <a:ext cx="4114800" cy="25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1 (Continuation)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604" t="16666" r="36530" b="19792"/>
          <a:stretch/>
        </p:blipFill>
        <p:spPr>
          <a:xfrm>
            <a:off x="457200" y="1295400"/>
            <a:ext cx="4343400" cy="5195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00600" y="3048000"/>
                <a:ext cx="4038600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800" dirty="0"/>
                  <a:t>After removing the voltage source from its original location and moving it into the branch containing the current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, we obtain the circuit shown here.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048000"/>
                <a:ext cx="4038600" cy="3108543"/>
              </a:xfrm>
              <a:prstGeom prst="rect">
                <a:avLst/>
              </a:prstGeom>
              <a:blipFill>
                <a:blip r:embed="rId3"/>
                <a:stretch>
                  <a:fillRect l="-3172" t="-1765" r="-3021" b="-4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460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Reciprocity Theorem: Current Source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b="1" i="1" dirty="0">
                <a:solidFill>
                  <a:srgbClr val="FF0000"/>
                </a:solidFill>
              </a:rPr>
              <a:t>For Current Sources: </a:t>
            </a:r>
            <a:r>
              <a:rPr lang="en-IN" sz="2800" dirty="0"/>
              <a:t>A current source causing a voltage V at any node of a circuit may be removed from the original location and connected to that node. The current source in the new location will produce a voltage in the original source location that is exactly equal to the originally calculated voltage, V.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343400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The following conditions must be met:</a:t>
            </a:r>
          </a:p>
          <a:p>
            <a:pPr algn="just"/>
            <a:r>
              <a:rPr lang="en-IN" sz="2400" dirty="0">
                <a:solidFill>
                  <a:srgbClr val="0404E6"/>
                </a:solidFill>
              </a:rPr>
              <a:t>1. The current source is replaced by an open circuit in the original location.</a:t>
            </a:r>
          </a:p>
          <a:p>
            <a:pPr algn="just"/>
            <a:r>
              <a:rPr lang="en-IN" sz="2400" dirty="0">
                <a:solidFill>
                  <a:srgbClr val="0404E6"/>
                </a:solidFill>
              </a:rPr>
              <a:t>2. The direction of the source in the new location is such that the polarity of the voltage at the node to which the current source is now connected remains unchanged.</a:t>
            </a:r>
          </a:p>
        </p:txBody>
      </p:sp>
    </p:spTree>
    <p:extLst>
      <p:ext uri="{BB962C8B-B14F-4D97-AF65-F5344CB8AC3E}">
        <p14:creationId xmlns:p14="http://schemas.microsoft.com/office/powerpoint/2010/main" val="2508966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Consider the circuit shown in Figure below: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N" sz="2800" dirty="0"/>
                  <a:t>Determine the voltage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800" dirty="0"/>
                  <a:t> across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/>
                  <a:t>.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N" sz="2800" dirty="0"/>
                  <a:t>Remove the current source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800" dirty="0"/>
                  <a:t> and place it between node b and the reference node. Show that the voltage across the former location of the current source (node a) is now the same as the voltage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348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889" t="32292" r="36530" b="10417"/>
          <a:stretch/>
        </p:blipFill>
        <p:spPr>
          <a:xfrm>
            <a:off x="2209800" y="4463313"/>
            <a:ext cx="3053917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40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 2 (Continuation)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/>
              <a:t>After relocating the current source from the original location, and connecting it between node b and ground, we obtain the circuit shown here.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89" t="17709" r="35359" b="31250"/>
          <a:stretch/>
        </p:blipFill>
        <p:spPr>
          <a:xfrm>
            <a:off x="2057400" y="3222940"/>
            <a:ext cx="4597190" cy="30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Linearity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83294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 Applying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/>
                  <a:t>gives,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404E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404E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404E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  <a:p>
                <a:pPr marL="0" indent="0" algn="just">
                  <a:buNone/>
                </a:pPr>
                <a:r>
                  <a:rPr lang="en-IN" sz="2800" dirty="0"/>
                  <a:t>Therefore, we say that a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resistor is a linear element</a:t>
                </a:r>
                <a:r>
                  <a:rPr lang="en-IN" sz="2800" dirty="0"/>
                  <a:t> because the </a:t>
                </a:r>
                <a:r>
                  <a:rPr lang="en-IN" sz="2800" b="1" i="1" dirty="0">
                    <a:solidFill>
                      <a:srgbClr val="029830"/>
                    </a:solidFill>
                  </a:rPr>
                  <a:t>voltage-current relationship</a:t>
                </a:r>
                <a:r>
                  <a:rPr lang="en-IN" sz="2800" dirty="0"/>
                  <a:t> satisfies both the homogeneity and the additivity properties.</a:t>
                </a:r>
              </a:p>
              <a:p>
                <a:pPr marL="0" indent="0" algn="just">
                  <a:buNone/>
                </a:pPr>
                <a:r>
                  <a:rPr lang="en-IN" sz="2800" dirty="0"/>
                  <a:t>In general, a circuit is linear if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it satisfies both additive and homogeneous properties.</a:t>
                </a:r>
              </a:p>
              <a:p>
                <a:pPr marL="0" indent="0" algn="just">
                  <a:buNone/>
                </a:pPr>
                <a:r>
                  <a:rPr lang="en-IN" sz="2800" b="1" i="1" dirty="0">
                    <a:solidFill>
                      <a:srgbClr val="029830"/>
                    </a:solidFill>
                  </a:rPr>
                  <a:t>A linear circuit </a:t>
                </a:r>
                <a:r>
                  <a:rPr lang="en-IN" sz="2800" dirty="0"/>
                  <a:t>is one whose output is </a:t>
                </a:r>
                <a:r>
                  <a:rPr lang="en-IN" sz="2800" b="1" i="1" dirty="0">
                    <a:solidFill>
                      <a:srgbClr val="029830"/>
                    </a:solidFill>
                  </a:rPr>
                  <a:t>linearly related </a:t>
                </a:r>
                <a:r>
                  <a:rPr lang="en-IN" sz="2800" dirty="0"/>
                  <a:t>(or directly proportional) to </a:t>
                </a:r>
                <a:r>
                  <a:rPr lang="en-IN" sz="2800" b="1" i="1" dirty="0">
                    <a:solidFill>
                      <a:srgbClr val="029830"/>
                    </a:solidFill>
                  </a:rPr>
                  <a:t>its input</a:t>
                </a:r>
              </a:p>
              <a:p>
                <a:pPr marL="0" indent="0" algn="just">
                  <a:buNone/>
                </a:pPr>
                <a:r>
                  <a:rPr lang="en-IN" sz="2800" dirty="0"/>
                  <a:t>A linear circuit consists of only linear elements, linear dependent sources, and independent sources.</a:t>
                </a:r>
              </a:p>
              <a:p>
                <a:pPr marL="0" indent="0" algn="just">
                  <a:buNone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83294"/>
                <a:ext cx="8229600" cy="4525963"/>
              </a:xfrm>
              <a:blipFill>
                <a:blip r:embed="rId2"/>
                <a:stretch>
                  <a:fillRect l="-1481" t="-1348" r="-1481" b="-17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44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Property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31" t="53125" r="21303" b="7291"/>
          <a:stretch/>
        </p:blipFill>
        <p:spPr>
          <a:xfrm>
            <a:off x="2743200" y="4880266"/>
            <a:ext cx="4475924" cy="1977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IN" sz="2800" dirty="0"/>
                  <a:t>Note that 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(making it a quadratic function rather than a linear one), </a:t>
                </a:r>
                <a:r>
                  <a:rPr lang="en-IN" sz="2800" b="1" i="1" dirty="0">
                    <a:solidFill>
                      <a:srgbClr val="0404E6"/>
                    </a:solidFill>
                  </a:rPr>
                  <a:t>the relationship between power and voltage (or current) is nonlinear. </a:t>
                </a:r>
                <a:r>
                  <a:rPr lang="en-IN" sz="2800" dirty="0"/>
                  <a:t>Therefore, the </a:t>
                </a:r>
                <a:r>
                  <a:rPr lang="en-IN" sz="2800" b="1" i="1" dirty="0">
                    <a:solidFill>
                      <a:srgbClr val="207A4B"/>
                    </a:solidFill>
                  </a:rPr>
                  <a:t>theorems covered </a:t>
                </a:r>
                <a:r>
                  <a:rPr lang="en-IN" sz="2800" dirty="0"/>
                  <a:t>in this chapter are </a:t>
                </a:r>
                <a:r>
                  <a:rPr lang="en-IN" sz="2800" b="1" i="1" dirty="0">
                    <a:solidFill>
                      <a:srgbClr val="FF0000"/>
                    </a:solidFill>
                  </a:rPr>
                  <a:t>not applicable to power</a:t>
                </a:r>
                <a:r>
                  <a:rPr lang="en-IN" sz="2800" dirty="0"/>
                  <a:t>.</a:t>
                </a:r>
              </a:p>
              <a:p>
                <a:pPr algn="just"/>
                <a:r>
                  <a:rPr lang="en-IN" sz="2800" dirty="0"/>
                  <a:t>For the circuit shown here., check if it satisfies linear property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dirty="0"/>
                  <a:t> as output.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dirty="0"/>
                  <a:t> when is=15 and is=30 A. </a:t>
                </a:r>
              </a:p>
              <a:p>
                <a:pPr marL="0" indent="0" algn="just">
                  <a:buNone/>
                </a:pPr>
                <a:endParaRPr lang="en-US" sz="2800" dirty="0"/>
              </a:p>
              <a:p>
                <a:pPr marL="0" indent="0" algn="just">
                  <a:buNone/>
                </a:pP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8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52F-A663-4BCA-8AA9-4201D0B7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For the circuit shown in Figure, find Io when Vs=12 V and Vs=24 V.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4A620D-85C6-4BC6-BB9F-FFA908CF1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38" y="990600"/>
            <a:ext cx="5934662" cy="563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BAC3C-5AC5-4462-AD40-F7A030EDF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9" b="3909"/>
          <a:stretch/>
        </p:blipFill>
        <p:spPr>
          <a:xfrm>
            <a:off x="5257800" y="3657600"/>
            <a:ext cx="36290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Superposition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dirty="0"/>
              <a:t>If a circuit has two or more independent sources, </a:t>
            </a:r>
            <a:r>
              <a:rPr lang="en-IN" b="1" i="1" dirty="0">
                <a:solidFill>
                  <a:srgbClr val="FF0000"/>
                </a:solidFill>
              </a:rPr>
              <a:t>one way </a:t>
            </a:r>
            <a:r>
              <a:rPr lang="en-IN" dirty="0"/>
              <a:t>to determine the value of a specific variable (voltage or current) is to use </a:t>
            </a:r>
            <a:r>
              <a:rPr lang="en-IN" b="1" i="1" dirty="0">
                <a:solidFill>
                  <a:srgbClr val="0404E6"/>
                </a:solidFill>
              </a:rPr>
              <a:t>nodal or mesh analysis.</a:t>
            </a:r>
          </a:p>
          <a:p>
            <a:pPr marL="0" indent="0" algn="just">
              <a:buNone/>
            </a:pPr>
            <a:r>
              <a:rPr lang="en-IN" dirty="0"/>
              <a:t>Another way is to determine the contribution of each independent source to the variable and then add them up. This approach is known as the superposition. </a:t>
            </a:r>
          </a:p>
          <a:p>
            <a:pPr marL="0" indent="0" algn="just">
              <a:buNone/>
            </a:pPr>
            <a:r>
              <a:rPr lang="en-IN" dirty="0"/>
              <a:t>The idea of </a:t>
            </a:r>
            <a:r>
              <a:rPr lang="en-IN" b="1" i="1" dirty="0">
                <a:solidFill>
                  <a:srgbClr val="FF0000"/>
                </a:solidFill>
              </a:rPr>
              <a:t>superposition rests</a:t>
            </a:r>
            <a:r>
              <a:rPr lang="en-IN" dirty="0"/>
              <a:t> on </a:t>
            </a:r>
            <a:r>
              <a:rPr lang="en-IN" b="1" i="1" dirty="0">
                <a:solidFill>
                  <a:srgbClr val="0404E6"/>
                </a:solidFill>
              </a:rPr>
              <a:t>the linearity property.</a:t>
            </a:r>
          </a:p>
        </p:txBody>
      </p:sp>
    </p:spTree>
    <p:extLst>
      <p:ext uri="{BB962C8B-B14F-4D97-AF65-F5344CB8AC3E}">
        <p14:creationId xmlns:p14="http://schemas.microsoft.com/office/powerpoint/2010/main" val="49172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Superposition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2800" dirty="0"/>
              <a:t>The superposition principle states that the voltage across (or current through) an element in a linear circuit is the </a:t>
            </a:r>
            <a:r>
              <a:rPr lang="en-IN" sz="2800" dirty="0">
                <a:solidFill>
                  <a:srgbClr val="FF0000"/>
                </a:solidFill>
              </a:rPr>
              <a:t>algebraic sum </a:t>
            </a:r>
            <a:r>
              <a:rPr lang="en-IN" sz="2800" dirty="0"/>
              <a:t>of the voltages across (or currents through) that element </a:t>
            </a:r>
            <a:r>
              <a:rPr lang="en-IN" sz="2800" dirty="0">
                <a:solidFill>
                  <a:srgbClr val="FF0000"/>
                </a:solidFill>
              </a:rPr>
              <a:t>due to each independent source </a:t>
            </a:r>
            <a:r>
              <a:rPr lang="en-IN" sz="2800" dirty="0"/>
              <a:t>acting alone.</a:t>
            </a:r>
            <a:endParaRPr lang="en-IN" sz="2800" dirty="0">
              <a:solidFill>
                <a:srgbClr val="FF0000"/>
              </a:solidFill>
            </a:endParaRPr>
          </a:p>
          <a:p>
            <a:pPr algn="just"/>
            <a:endParaRPr lang="en-IN" sz="2800" dirty="0">
              <a:solidFill>
                <a:srgbClr val="FF0000"/>
              </a:solidFill>
            </a:endParaRPr>
          </a:p>
          <a:p>
            <a:pPr algn="just"/>
            <a:r>
              <a:rPr lang="en-IN" sz="2800" dirty="0"/>
              <a:t>The principle of superposition helps us to analyse a linear circuit </a:t>
            </a:r>
            <a:r>
              <a:rPr lang="en-IN" sz="2800" b="1" i="1" dirty="0">
                <a:solidFill>
                  <a:srgbClr val="029830"/>
                </a:solidFill>
              </a:rPr>
              <a:t>with more than one independent source</a:t>
            </a:r>
            <a:r>
              <a:rPr lang="en-IN" sz="2800" dirty="0"/>
              <a:t> by calculating the contribution of each independent source separately. </a:t>
            </a:r>
          </a:p>
        </p:txBody>
      </p:sp>
    </p:spTree>
    <p:extLst>
      <p:ext uri="{BB962C8B-B14F-4D97-AF65-F5344CB8AC3E}">
        <p14:creationId xmlns:p14="http://schemas.microsoft.com/office/powerpoint/2010/main" val="275468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30510</TotalTime>
  <Words>2303</Words>
  <Application>Microsoft Office PowerPoint</Application>
  <PresentationFormat>On-screen Show (4:3)</PresentationFormat>
  <Paragraphs>148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ItcKabel-Bold</vt:lpstr>
      <vt:lpstr>Times New Roman</vt:lpstr>
      <vt:lpstr>Wingdings</vt:lpstr>
      <vt:lpstr>Office Theme</vt:lpstr>
      <vt:lpstr>Network Theorems </vt:lpstr>
      <vt:lpstr>Network Theorems: Introduction</vt:lpstr>
      <vt:lpstr>Linearity Property</vt:lpstr>
      <vt:lpstr>Linearity Property</vt:lpstr>
      <vt:lpstr>Linearity Property</vt:lpstr>
      <vt:lpstr>Linear Property</vt:lpstr>
      <vt:lpstr>For the circuit shown in Figure, find Io when Vs=12 V and Vs=24 V.</vt:lpstr>
      <vt:lpstr>Superposition Theorem</vt:lpstr>
      <vt:lpstr>Superposition Theorem</vt:lpstr>
      <vt:lpstr>Superposition Theorem</vt:lpstr>
      <vt:lpstr>Example</vt:lpstr>
      <vt:lpstr>Using superposition theorem find vo in the circuit shown below.</vt:lpstr>
      <vt:lpstr>Example</vt:lpstr>
      <vt:lpstr>Source Transformation</vt:lpstr>
      <vt:lpstr>Source Transformation</vt:lpstr>
      <vt:lpstr>Source Transformation</vt:lpstr>
      <vt:lpstr>Source Transformation: Example</vt:lpstr>
      <vt:lpstr>Practice Problem</vt:lpstr>
      <vt:lpstr>Thevenin’s Theorem</vt:lpstr>
      <vt:lpstr>Thevenin’s Theorem</vt:lpstr>
      <vt:lpstr>Thevenin’s Theorem</vt:lpstr>
      <vt:lpstr>PowerPoint Presentation</vt:lpstr>
      <vt:lpstr>Thevenin’s Theorem</vt:lpstr>
      <vt:lpstr>Example</vt:lpstr>
      <vt:lpstr>Example</vt:lpstr>
      <vt:lpstr>Norton’s Theorem</vt:lpstr>
      <vt:lpstr>Norton’s Theorem</vt:lpstr>
      <vt:lpstr>Norton’s Theorem</vt:lpstr>
      <vt:lpstr>Practice Problem</vt:lpstr>
      <vt:lpstr>Maximum Power Transfer Theorem</vt:lpstr>
      <vt:lpstr>Maximum Power Transfer Theorem</vt:lpstr>
      <vt:lpstr>Maximum Power Transfer Theorem</vt:lpstr>
      <vt:lpstr>PowerPoint Presentation</vt:lpstr>
      <vt:lpstr>PowerPoint Presentation</vt:lpstr>
      <vt:lpstr>Determine the maximum power delivered to the variable resistor R shown in the circuit of Fig.</vt:lpstr>
      <vt:lpstr>PowerPoint Presentation</vt:lpstr>
      <vt:lpstr>PowerPoint Presentation</vt:lpstr>
      <vt:lpstr>Reciprocity Theorem</vt:lpstr>
      <vt:lpstr>Reciprocity Theorem</vt:lpstr>
      <vt:lpstr>Practice Problem 1</vt:lpstr>
      <vt:lpstr>Practice Problem 1 (Continuation)</vt:lpstr>
      <vt:lpstr>Reciprocity Theorem: Current Source</vt:lpstr>
      <vt:lpstr>Practice Problem2</vt:lpstr>
      <vt:lpstr>Practice Problem 2 (Continuation)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Electrical Engineering EEEE 102 S1</dc:title>
  <dc:creator>rajasekhar reddy</dc:creator>
  <cp:lastModifiedBy>Kunisetti.V.Praveen kumar Praveen kumar</cp:lastModifiedBy>
  <cp:revision>621</cp:revision>
  <dcterms:created xsi:type="dcterms:W3CDTF">2006-08-16T00:00:00Z</dcterms:created>
  <dcterms:modified xsi:type="dcterms:W3CDTF">2020-12-30T03:48:13Z</dcterms:modified>
</cp:coreProperties>
</file>